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91" r:id="rId4"/>
    <p:sldId id="279" r:id="rId5"/>
    <p:sldId id="285" r:id="rId6"/>
    <p:sldId id="283" r:id="rId7"/>
    <p:sldId id="290" r:id="rId8"/>
    <p:sldId id="286" r:id="rId9"/>
    <p:sldId id="289" r:id="rId10"/>
    <p:sldId id="282" r:id="rId11"/>
    <p:sldId id="292" r:id="rId12"/>
    <p:sldId id="293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0000FF"/>
    <a:srgbClr val="00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>
        <p:scale>
          <a:sx n="118" d="100"/>
          <a:sy n="118" d="100"/>
        </p:scale>
        <p:origin x="-79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7A86CC-D6D7-49E3-A1A7-B505C8405E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3309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A8FA7D-24BF-40B7-B54D-E7E2874E6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6270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8FA7D-24BF-40B7-B54D-E7E2874E6B3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D5EB547-F55B-4CC4-9E9A-5A14887A29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AB301-EF23-4684-969A-963CDA9013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7D542-E6C6-45CA-8A37-63542ABE8E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3782119-78DB-442D-BC9B-EF2A141B5D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174D03B6-F85A-4C0D-8C18-83FC65E986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28F3B-2AB7-461E-A5CA-0EF4432E32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CD1E5-09AC-4563-BA14-8751A8D9B2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EC89588-0A36-4B2F-96ED-51CC6B38BF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15D21-6D40-4E45-9A04-E47F1B8350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824C8F3-31A7-474A-8622-0839F36812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8F26F9A-AC0D-4061-9587-5952EE1F46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1FD47C-D189-4F14-A560-C0542A44E1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pproval.ufl.ed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ile-express.ufl.ed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ile-express.ufl.ed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6" descr="UFsignatureTheme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096000"/>
            <a:ext cx="1981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6858000" cy="12192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SACS Coordinators Meeting</a:t>
            </a:r>
            <a:br>
              <a:rPr lang="en-US" sz="3200" dirty="0" smtClean="0">
                <a:solidFill>
                  <a:srgbClr val="000099"/>
                </a:solidFill>
              </a:rPr>
            </a:br>
            <a:r>
              <a:rPr lang="en-US" sz="3200" dirty="0" smtClean="0">
                <a:solidFill>
                  <a:srgbClr val="000099"/>
                </a:solidFill>
              </a:rPr>
              <a:t>Academic Units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00"/>
            <a:ext cx="6629400" cy="3733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Wednesday, February 13, 2013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Timothy Brophy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Director, Institutional Assessment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Cheryl Gater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Director, SACS Accreditation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600200" y="274638"/>
            <a:ext cx="7086600" cy="1325562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IOR/Transcripts</a:t>
            </a:r>
          </a:p>
          <a:p>
            <a:pPr>
              <a:defRPr/>
            </a:pPr>
            <a:r>
              <a:rPr lang="en-US" b="1" dirty="0" smtClean="0"/>
              <a:t>Discussion and Questions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286000" y="1991989"/>
            <a:ext cx="6400800" cy="3570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What additional information would be helpful on the Instructor of Record files for the Spring 2013 semester?</a:t>
            </a:r>
            <a:endParaRPr lang="en-US" sz="3200" dirty="0" smtClean="0">
              <a:solidFill>
                <a:srgbClr val="000099"/>
              </a:solidFill>
            </a:endParaRPr>
          </a:p>
          <a:p>
            <a:pPr marL="342900" indent="-342900" algn="l"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Questions?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endParaRPr lang="en-US" dirty="0">
              <a:solidFill>
                <a:srgbClr val="000099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2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AAP Submission Process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  <a:defRPr/>
            </a:pPr>
            <a:endParaRPr lang="en-US" dirty="0">
              <a:solidFill>
                <a:srgbClr val="000099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fontAlgn="t"/>
            <a:r>
              <a:rPr lang="en-US" sz="2400" b="1" dirty="0"/>
              <a:t>Undergraduate Certificates</a:t>
            </a:r>
            <a:r>
              <a:rPr lang="en-US" sz="2400" dirty="0"/>
              <a:t> – </a:t>
            </a:r>
            <a:r>
              <a:rPr lang="en-US" sz="2400" u="sng" dirty="0">
                <a:hlinkClick r:id="rId2"/>
              </a:rPr>
              <a:t>http://approval.ufl.edu</a:t>
            </a:r>
            <a:r>
              <a:rPr lang="en-US" sz="2400" dirty="0"/>
              <a:t> &gt; Undergraduate &gt; Academic Learning Compact /Academic Assessment Plan </a:t>
            </a:r>
            <a:endParaRPr lang="en-US" sz="3600" dirty="0"/>
          </a:p>
          <a:p>
            <a:pPr lvl="1" fontAlgn="t"/>
            <a:r>
              <a:rPr lang="en-US" sz="2400" b="1" dirty="0"/>
              <a:t>Graduate Certificates</a:t>
            </a:r>
            <a:r>
              <a:rPr lang="en-US" sz="2400" dirty="0"/>
              <a:t> - </a:t>
            </a:r>
            <a:r>
              <a:rPr lang="en-US" sz="2400" u="sng" dirty="0">
                <a:hlinkClick r:id="rId2"/>
              </a:rPr>
              <a:t>http://approval.ufl.edu</a:t>
            </a:r>
            <a:r>
              <a:rPr lang="en-US" sz="2400" dirty="0"/>
              <a:t> &gt; Graduate &gt; Student Learning Outcomes /Academic Assessment Plan. </a:t>
            </a:r>
            <a:endParaRPr lang="en-US" sz="3600" dirty="0"/>
          </a:p>
          <a:p>
            <a:pPr lvl="1" fontAlgn="t"/>
            <a:r>
              <a:rPr lang="en-US" sz="2400" b="1" dirty="0"/>
              <a:t>Professional Certificates</a:t>
            </a:r>
            <a:r>
              <a:rPr lang="en-US" sz="2400" dirty="0"/>
              <a:t> - </a:t>
            </a:r>
            <a:r>
              <a:rPr lang="en-US" sz="2400" u="sng" dirty="0">
                <a:hlinkClick r:id="rId2"/>
              </a:rPr>
              <a:t>http://approval.ufl.edu</a:t>
            </a:r>
            <a:r>
              <a:rPr lang="en-US" sz="2400" dirty="0"/>
              <a:t> &gt; Professional &gt; Student Learning Outcomes /Academic Assessment Plan.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  <a:defRPr/>
            </a:pPr>
            <a:endParaRPr lang="en-US" dirty="0">
              <a:solidFill>
                <a:srgbClr val="000099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8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Today’s Agenda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838201" y="1600200"/>
            <a:ext cx="723899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Relationship between Instructor of Record, Instructor </a:t>
            </a:r>
            <a:r>
              <a:rPr lang="en-US" dirty="0">
                <a:solidFill>
                  <a:srgbClr val="000099"/>
                </a:solidFill>
              </a:rPr>
              <a:t>(Faculty) Credentials, Transcripts, </a:t>
            </a:r>
            <a:r>
              <a:rPr lang="en-US" dirty="0" smtClean="0">
                <a:solidFill>
                  <a:srgbClr val="000099"/>
                </a:solidFill>
              </a:rPr>
              <a:t>and CVs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AAP Submission Process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Discussion/Questions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762000" y="1219200"/>
            <a:ext cx="8001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Instructor of Record for each course section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Qualifications of instructors based on each course assignment</a:t>
            </a:r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Supporting documentation of qualifications (CVs and Transcripts)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66800" y="274638"/>
            <a:ext cx="76200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Instructors of Record (IOR)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286000" y="1295400"/>
            <a:ext cx="6400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IORs assign course sections to instructors</a:t>
            </a:r>
            <a:endParaRPr lang="en-US" sz="3200" dirty="0" smtClean="0">
              <a:solidFill>
                <a:srgbClr val="000099"/>
              </a:solidFill>
            </a:endParaRPr>
          </a:p>
          <a:p>
            <a:pPr marL="628650" lvl="1" indent="-171450" algn="l">
              <a:buFont typeface="Wingdings" pitchFamily="2" charset="2"/>
              <a:buChar char="v"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Double checks that each section of a course is assigned to at least one instructor and that each instructor we report to SACS has at least one course assignment.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Gives context for instructor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2273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Instructor Credential Spreadsheet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362200" y="1828800"/>
            <a:ext cx="6324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Provides instructor qualifications based on course assignment(s)</a:t>
            </a:r>
          </a:p>
          <a:p>
            <a:pPr marL="457200" indent="-457200" algn="l"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rgbClr val="000099"/>
              </a:solidFill>
            </a:endParaRPr>
          </a:p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Provides information needed for brief CV</a:t>
            </a:r>
          </a:p>
          <a:p>
            <a:pPr algn="l"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0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274638"/>
            <a:ext cx="80772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CVs and Transcripts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219200" y="1524000"/>
            <a:ext cx="76962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CVs and </a:t>
            </a:r>
            <a:r>
              <a:rPr lang="en-US" sz="3600" dirty="0" smtClean="0">
                <a:solidFill>
                  <a:srgbClr val="000099"/>
                </a:solidFill>
              </a:rPr>
              <a:t>Transcripts provide documentation of the credentials stated for instructors.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CVs can be provided in one of two ways:  </a:t>
            </a:r>
          </a:p>
          <a:p>
            <a:pPr marL="1371600" lvl="2" indent="-457200" algn="l">
              <a:buFont typeface="Wingdings" pitchFamily="2" charset="2"/>
              <a:buChar char="v"/>
              <a:defRPr/>
            </a:pPr>
            <a:r>
              <a:rPr lang="en-US" sz="3200" dirty="0">
                <a:solidFill>
                  <a:srgbClr val="000099"/>
                </a:solidFill>
              </a:rPr>
              <a:t>C</a:t>
            </a:r>
            <a:r>
              <a:rPr lang="en-US" sz="3200" dirty="0" smtClean="0">
                <a:solidFill>
                  <a:srgbClr val="000099"/>
                </a:solidFill>
              </a:rPr>
              <a:t>omplete and return the “Faculty Credential Details Import” </a:t>
            </a:r>
            <a:r>
              <a:rPr lang="en-US" sz="3200" dirty="0" smtClean="0">
                <a:solidFill>
                  <a:srgbClr val="000099"/>
                </a:solidFill>
              </a:rPr>
              <a:t>spreadsheet or  </a:t>
            </a:r>
            <a:endParaRPr lang="en-US" sz="3200" dirty="0" smtClean="0">
              <a:solidFill>
                <a:srgbClr val="000099"/>
              </a:solidFill>
            </a:endParaRPr>
          </a:p>
          <a:p>
            <a:pPr marL="1371600" lvl="2" indent="-457200" algn="l">
              <a:buFont typeface="Wingdings" pitchFamily="2" charset="2"/>
              <a:buChar char="v"/>
              <a:defRPr/>
            </a:pPr>
            <a:r>
              <a:rPr lang="en-US" sz="3200" dirty="0">
                <a:solidFill>
                  <a:srgbClr val="000099"/>
                </a:solidFill>
              </a:rPr>
              <a:t>S</a:t>
            </a:r>
            <a:r>
              <a:rPr lang="en-US" sz="3200" dirty="0" smtClean="0">
                <a:solidFill>
                  <a:srgbClr val="000099"/>
                </a:solidFill>
              </a:rPr>
              <a:t>ubmit the 1-2 page CVs on file at the college/department.</a:t>
            </a:r>
          </a:p>
          <a:p>
            <a:pPr marL="914400" lvl="1" indent="-457200" algn="l">
              <a:buFont typeface="Arial" pitchFamily="34" charset="0"/>
              <a:buChar char="•"/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2000" y="274638"/>
            <a:ext cx="79248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CVs and Transcripts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362200" y="1524000"/>
            <a:ext cx="65532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v"/>
              <a:defRPr/>
            </a:pPr>
            <a:r>
              <a:rPr lang="en-US" sz="3600" dirty="0" smtClean="0">
                <a:solidFill>
                  <a:srgbClr val="000099"/>
                </a:solidFill>
              </a:rPr>
              <a:t>Transcripts should be kept at the department/college level with a copy sent to main HR</a:t>
            </a:r>
          </a:p>
          <a:p>
            <a:pPr marL="571500" indent="-571500" algn="l">
              <a:buFont typeface="Wingdings" pitchFamily="2" charset="2"/>
              <a:buChar char="v"/>
              <a:defRPr/>
            </a:pPr>
            <a:r>
              <a:rPr lang="en-US" sz="3600" dirty="0" smtClean="0">
                <a:solidFill>
                  <a:srgbClr val="000099"/>
                </a:solidFill>
              </a:rPr>
              <a:t>Electronic copies of transcripts will be requested to be included in the SACSCOC on-site visit resource room</a:t>
            </a:r>
          </a:p>
          <a:p>
            <a:pPr marL="914400" lvl="1" indent="-457200" algn="l">
              <a:buFont typeface="Arial" pitchFamily="34" charset="0"/>
              <a:buChar char="•"/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46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Due Dates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533400" y="1295400"/>
            <a:ext cx="76200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Instructors of Record for Fall 2012 semester was due January 31</a:t>
            </a:r>
            <a:r>
              <a:rPr lang="en-US" baseline="30000" dirty="0" smtClean="0">
                <a:solidFill>
                  <a:srgbClr val="000099"/>
                </a:solidFill>
              </a:rPr>
              <a:t>st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Submit Excel spreadsheet via email to Cheryl Gater.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Credentials and CVs are due July 1, 2013.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Submit Excel spreadsheet via email to Cheryl </a:t>
            </a:r>
            <a:r>
              <a:rPr lang="en-US" dirty="0" smtClean="0">
                <a:solidFill>
                  <a:srgbClr val="000099"/>
                </a:solidFill>
              </a:rPr>
              <a:t>Gater.  If available provide </a:t>
            </a:r>
            <a:r>
              <a:rPr lang="en-US" dirty="0" smtClean="0">
                <a:solidFill>
                  <a:srgbClr val="000099"/>
                </a:solidFill>
              </a:rPr>
              <a:t>electronic versions of CVs via email, </a:t>
            </a:r>
            <a:r>
              <a:rPr lang="en-US" dirty="0">
                <a:solidFill>
                  <a:srgbClr val="000099"/>
                </a:solidFill>
              </a:rPr>
              <a:t>file sharing (</a:t>
            </a:r>
            <a:r>
              <a:rPr lang="en-US" dirty="0">
                <a:solidFill>
                  <a:srgbClr val="000099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000099"/>
                </a:solidFill>
                <a:hlinkClick r:id="rId2"/>
              </a:rPr>
              <a:t>file-express.ufl.edu/</a:t>
            </a:r>
            <a:r>
              <a:rPr lang="en-US" dirty="0" smtClean="0">
                <a:solidFill>
                  <a:srgbClr val="000099"/>
                </a:solidFill>
              </a:rPr>
              <a:t>), </a:t>
            </a:r>
            <a:r>
              <a:rPr lang="en-US" dirty="0" smtClean="0">
                <a:solidFill>
                  <a:srgbClr val="000099"/>
                </a:solidFill>
              </a:rPr>
              <a:t>DVD, flash drive, etc.</a:t>
            </a:r>
          </a:p>
        </p:txBody>
      </p:sp>
    </p:spTree>
    <p:extLst>
      <p:ext uri="{BB962C8B-B14F-4D97-AF65-F5344CB8AC3E}">
        <p14:creationId xmlns:p14="http://schemas.microsoft.com/office/powerpoint/2010/main" val="268368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Due Dates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09600" y="1295400"/>
            <a:ext cx="7467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Transcripts for all Instructors of Record due July 1, 2013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Submit electronic transcripts to Cheryl Gater sorted alphabetically by instructor’s last name via </a:t>
            </a:r>
            <a:r>
              <a:rPr lang="en-US" dirty="0">
                <a:solidFill>
                  <a:srgbClr val="000099"/>
                </a:solidFill>
              </a:rPr>
              <a:t>file sharing (</a:t>
            </a:r>
            <a:r>
              <a:rPr lang="en-US" dirty="0">
                <a:solidFill>
                  <a:srgbClr val="000099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000099"/>
                </a:solidFill>
                <a:hlinkClick r:id="rId2"/>
              </a:rPr>
              <a:t>file-express.ufl.edu/</a:t>
            </a:r>
            <a:r>
              <a:rPr lang="en-US" dirty="0" smtClean="0">
                <a:solidFill>
                  <a:srgbClr val="000099"/>
                </a:solidFill>
              </a:rPr>
              <a:t>) </a:t>
            </a:r>
            <a:r>
              <a:rPr lang="en-US" dirty="0" smtClean="0">
                <a:solidFill>
                  <a:srgbClr val="000099"/>
                </a:solidFill>
              </a:rPr>
              <a:t>or DVD/flash drive.</a:t>
            </a:r>
            <a:endParaRPr lang="en-US" dirty="0">
              <a:solidFill>
                <a:srgbClr val="000099"/>
              </a:solidFill>
            </a:endParaRPr>
          </a:p>
          <a:p>
            <a:pPr marL="457200" indent="-457200" algn="l"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2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2785</TotalTime>
  <Words>399</Words>
  <Application>Microsoft Office PowerPoint</Application>
  <PresentationFormat>On-screen Show (4:3)</PresentationFormat>
  <Paragraphs>55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SACS Coordinators Meeting Academic Units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Finance and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Create The Next Great Website!</dc:title>
  <dc:creator>danwill</dc:creator>
  <cp:lastModifiedBy>Gater,Cheryl L</cp:lastModifiedBy>
  <cp:revision>120</cp:revision>
  <cp:lastPrinted>2013-02-11T12:57:41Z</cp:lastPrinted>
  <dcterms:created xsi:type="dcterms:W3CDTF">2007-03-21T12:12:53Z</dcterms:created>
  <dcterms:modified xsi:type="dcterms:W3CDTF">2013-02-15T13:02:03Z</dcterms:modified>
</cp:coreProperties>
</file>